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handoutMasterIdLst>
    <p:handoutMasterId r:id="rId67"/>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0" r:id="rId32"/>
    <p:sldId id="311" r:id="rId33"/>
    <p:sldId id="312" r:id="rId34"/>
    <p:sldId id="313" r:id="rId35"/>
    <p:sldId id="314" r:id="rId36"/>
    <p:sldId id="315" r:id="rId37"/>
    <p:sldId id="316" r:id="rId38"/>
    <p:sldId id="323" r:id="rId39"/>
    <p:sldId id="324" r:id="rId40"/>
    <p:sldId id="325" r:id="rId41"/>
    <p:sldId id="326" r:id="rId42"/>
    <p:sldId id="327" r:id="rId43"/>
    <p:sldId id="328" r:id="rId44"/>
    <p:sldId id="318" r:id="rId45"/>
    <p:sldId id="317" r:id="rId46"/>
    <p:sldId id="319" r:id="rId47"/>
    <p:sldId id="332" r:id="rId48"/>
    <p:sldId id="333" r:id="rId49"/>
    <p:sldId id="358" r:id="rId50"/>
    <p:sldId id="335" r:id="rId51"/>
    <p:sldId id="349" r:id="rId52"/>
    <p:sldId id="351" r:id="rId53"/>
    <p:sldId id="336" r:id="rId54"/>
    <p:sldId id="350" r:id="rId55"/>
    <p:sldId id="359" r:id="rId56"/>
    <p:sldId id="352" r:id="rId57"/>
    <p:sldId id="360" r:id="rId58"/>
    <p:sldId id="356" r:id="rId59"/>
    <p:sldId id="337" r:id="rId60"/>
    <p:sldId id="353" r:id="rId61"/>
    <p:sldId id="354" r:id="rId62"/>
    <p:sldId id="344" r:id="rId63"/>
    <p:sldId id="345" r:id="rId64"/>
    <p:sldId id="340"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307" autoAdjust="0"/>
  </p:normalViewPr>
  <p:slideViewPr>
    <p:cSldViewPr snapToGrid="0">
      <p:cViewPr varScale="1">
        <p:scale>
          <a:sx n="82" d="100"/>
          <a:sy n="82" d="100"/>
        </p:scale>
        <p:origin x="1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Taux de complétude</a:t>
            </a:r>
            <a:r>
              <a:rPr lang="fr-FR" baseline="0" dirty="0">
                <a:latin typeface="Calisto MT" panose="02040603050505030304" pitchFamily="18" charset="0"/>
              </a:rPr>
              <a:t> des répertoires d'autorités et de la base de données Wikipédia au sein du sous-corpus </a:t>
            </a:r>
            <a:r>
              <a:rPr lang="fr-FR" baseline="0" dirty="0" err="1">
                <a:latin typeface="Calisto MT" panose="02040603050505030304" pitchFamily="18" charset="0"/>
              </a:rPr>
              <a:t>Haiti</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Nombre</a:t>
            </a:r>
            <a:r>
              <a:rPr lang="fr-FR" baseline="0" dirty="0">
                <a:latin typeface="Calisto MT" panose="02040603050505030304" pitchFamily="18" charset="0"/>
              </a:rPr>
              <a:t> d'identifiants possédés par une entité auteur</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a:effectLst/>
              </a:rPr>
              <a:t>Nombre d'identifiants possédés par une entité auteur </a:t>
            </a:r>
            <a:endParaRPr lang="fr-FR">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baseline="0">
                    <a:effectLst/>
                  </a:rPr>
                  <a:t>En %</a:t>
                </a:r>
                <a:endParaRPr lang="fr-FR" sz="1100">
                  <a:effectLst/>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de complétude des</a:t>
            </a:r>
            <a:r>
              <a:rPr lang="fr-FR" baseline="0"/>
              <a:t> références d'autorités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a:t>
            </a:r>
            <a:r>
              <a:rPr lang="fr-FR" baseline="0"/>
              <a:t> d'entité par langue d'écriture selon Wikidata</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Part d'entités</a:t>
            </a:r>
            <a:r>
              <a:rPr lang="fr-FR" baseline="0"/>
              <a:t> ayant des pages wikipédia</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a:t>
            </a:r>
            <a:r>
              <a:rPr lang="fr-FR" dirty="0" err="1"/>
              <a:t>wikipédia</a:t>
            </a:r>
            <a:r>
              <a:rPr lang="fr-FR" dirty="0"/>
              <a:t>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1"/>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title pos="t" align="ctr" overlay="0">
      <cx:tx>
        <cx:txData>
          <cx:v>Pyramide des ages des auteurs du corpus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Pyramide des ages des auteurs du corpus</a:t>
          </a:r>
        </a:p>
      </cx:txPr>
    </cx:title>
    <cx:plotArea>
      <cx:plotAreaRegion>
        <cx:series layoutId="funnel" uniqueId="{4B5880B2-5563-4A26-B43B-FA57467B6545}">
          <cx:tx>
            <cx:txData>
              <cx:f>Sheet2!$J$3</cx:f>
              <cx:v>Nb</cx:v>
            </cx:txData>
          </cx:tx>
          <cx:dataLabels>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31/01/2021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31/01/2021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9.png"/><Relationship Id="rId4" Type="http://schemas.openxmlformats.org/officeDocument/2006/relationships/hyperlink" Target="https://programminghistorian.org/en/lessons/intro-to-linked-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www.margaretmitchellarmand.com/"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429238" y="979714"/>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544185"/>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2" y="5372213"/>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365243" y="5341446"/>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interroger le Wikidata via « </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OpenRefine</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 et une création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223959" y="4688949"/>
            <a:ext cx="6739613" cy="369332"/>
          </a:xfrm>
          <a:prstGeom prst="rect">
            <a:avLst/>
          </a:prstGeom>
        </p:spPr>
        <p:txBody>
          <a:bodyPr wrap="square">
            <a:spAutoFit/>
          </a:bodyPr>
          <a:lstStyle/>
          <a:p>
            <a:r>
              <a:rPr lang="fr-FR" dirty="0">
                <a:hlinkClick r:id="rId4"/>
              </a:rPr>
              <a:t>Introduction aux données liées avec </a:t>
            </a:r>
            <a:r>
              <a:rPr lang="fr-FR" dirty="0" err="1">
                <a:hlinkClick r:id="rId4"/>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757" y="4313125"/>
            <a:ext cx="2808514" cy="2220685"/>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0816" y="4688949"/>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523220"/>
          </a:xfrm>
          <a:prstGeom prst="rect">
            <a:avLst/>
          </a:prstGeom>
          <a:noFill/>
        </p:spPr>
        <p:txBody>
          <a:bodyPr wrap="square" rtlCol="0">
            <a:spAutoFit/>
          </a:bodyPr>
          <a:lstStyle/>
          <a:p>
            <a:r>
              <a:rPr lang="fr-FR" sz="28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600853" cy="1754326"/>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a:t>
            </a:r>
          </a:p>
          <a:p>
            <a:r>
              <a:rPr lang="fr-FR" dirty="0"/>
              <a:t>-VIAF</a:t>
            </a:r>
          </a:p>
          <a:p>
            <a:r>
              <a:rPr lang="fr-FR" dirty="0"/>
              <a:t>-ORCID</a:t>
            </a:r>
          </a:p>
          <a:p>
            <a:r>
              <a:rPr lang="fr-FR" dirty="0"/>
              <a:t>-Open Library</a:t>
            </a:r>
          </a:p>
          <a:p>
            <a:endParaRPr lang="fr-FR" dirty="0"/>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194306"/>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470370" y="955251"/>
            <a:ext cx="10250503" cy="1600438"/>
          </a:xfrm>
          <a:prstGeom prst="rect">
            <a:avLst/>
          </a:prstGeom>
          <a:noFill/>
        </p:spPr>
        <p:txBody>
          <a:bodyPr wrap="square" rtlCol="0">
            <a:spAutoFit/>
          </a:bodyPr>
          <a:lstStyle/>
          <a:p>
            <a:r>
              <a:rPr lang="fr-FR" sz="1600" dirty="0"/>
              <a:t>Permet de supprimer les doublons et normalisation </a:t>
            </a:r>
            <a:r>
              <a:rPr lang="fr-FR" dirty="0"/>
              <a:t>232 auteurs uniques</a:t>
            </a:r>
            <a:r>
              <a:rPr lang="fr-FR" sz="1600" dirty="0"/>
              <a:t>.</a:t>
            </a:r>
          </a:p>
          <a:p>
            <a:br>
              <a:rPr lang="fr-FR" sz="1600" dirty="0"/>
            </a:br>
            <a:r>
              <a:rPr lang="fr-FR" sz="1600" dirty="0"/>
              <a:t>Seulement certains auteurs n’ont pu intervenir dans le web littéraire, car mort depuis trop longtemps pour avoir pu s’investir sur la « toile ».</a:t>
            </a:r>
            <a:br>
              <a:rPr lang="fr-FR" sz="1600" dirty="0"/>
            </a:br>
            <a:br>
              <a:rPr lang="fr-FR" sz="1600" dirty="0"/>
            </a:br>
            <a:endParaRPr lang="fr-FR" sz="1600" dirty="0"/>
          </a:p>
        </p:txBody>
      </p:sp>
      <p:sp>
        <p:nvSpPr>
          <p:cNvPr id="2" name="Rectangle 1">
            <a:extLst>
              <a:ext uri="{FF2B5EF4-FFF2-40B4-BE49-F238E27FC236}">
                <a16:creationId xmlns:a16="http://schemas.microsoft.com/office/drawing/2014/main" id="{EC595070-72B8-485F-9F41-C3873768C0AB}"/>
              </a:ext>
            </a:extLst>
          </p:cNvPr>
          <p:cNvSpPr/>
          <p:nvPr/>
        </p:nvSpPr>
        <p:spPr>
          <a:xfrm>
            <a:off x="470370" y="2555689"/>
            <a:ext cx="641562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nés avant 1920, décès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8353" y="3428995"/>
            <a:ext cx="10479059" cy="2862322"/>
          </a:xfrm>
          <a:prstGeom prst="rect">
            <a:avLst/>
          </a:prstGeom>
          <a:noFill/>
        </p:spPr>
        <p:txBody>
          <a:bodyPr wrap="square" rtlCol="0">
            <a:spAutoFit/>
          </a:bodyPr>
          <a:lstStyle/>
          <a:p>
            <a:r>
              <a:rPr lang="fr-FR" sz="1600" dirty="0"/>
              <a:t>D</a:t>
            </a:r>
            <a:r>
              <a:rPr lang="fr-FR" sz="2000" dirty="0"/>
              <a:t>emande de posséder une information la plus complète possible sur la date de naissance et de mort.</a:t>
            </a:r>
          </a:p>
          <a:p>
            <a:endParaRPr lang="fr-FR" sz="2000" dirty="0"/>
          </a:p>
          <a:p>
            <a:r>
              <a:rPr lang="fr-FR" sz="2000" dirty="0"/>
              <a:t>La plupart des informations obtenus par la consolidation provienne de Wikidata, certaines peuvent être obtenus via les biographies (données non normalisées). d’autres via le VIAF (données normalisées) :</a:t>
            </a:r>
          </a:p>
          <a:p>
            <a:pPr marL="285750" indent="-285750">
              <a:buFontTx/>
              <a:buChar char="-"/>
            </a:pPr>
            <a:r>
              <a:rPr lang="fr-FR" sz="2000" dirty="0"/>
              <a:t>22 dates de naissances récupérés dans les biographies</a:t>
            </a:r>
          </a:p>
          <a:p>
            <a:pPr marL="285750" indent="-285750">
              <a:buFontTx/>
              <a:buChar char="-"/>
            </a:pPr>
            <a:r>
              <a:rPr lang="fr-FR" sz="2000" dirty="0"/>
              <a:t>8 à travers le VIAF</a:t>
            </a:r>
            <a:br>
              <a:rPr lang="fr-FR" sz="2000" dirty="0"/>
            </a:br>
            <a:endParaRPr lang="fr-FR" sz="2000" dirty="0"/>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6381511" y="506006"/>
            <a:ext cx="8009599" cy="2554545"/>
          </a:xfrm>
          <a:prstGeom prst="rect">
            <a:avLst/>
          </a:prstGeom>
          <a:noFill/>
        </p:spPr>
        <p:txBody>
          <a:bodyPr wrap="square" rtlCol="0">
            <a:spAutoFit/>
          </a:bodyPr>
          <a:lstStyle/>
          <a:p>
            <a:r>
              <a:rPr lang="fr-FR" sz="2000" dirty="0"/>
              <a:t>190 auteurs restant dont :</a:t>
            </a:r>
          </a:p>
          <a:p>
            <a:pPr marL="285750" indent="-285750">
              <a:buFont typeface="Arial" panose="020B0604020202020204" pitchFamily="34" charset="0"/>
              <a:buChar char="•"/>
            </a:pPr>
            <a:r>
              <a:rPr lang="fr-FR" sz="2000" dirty="0"/>
              <a:t>151 VIAF ID</a:t>
            </a:r>
          </a:p>
          <a:p>
            <a:pPr marL="285750" indent="-285750">
              <a:buFont typeface="Arial" panose="020B0604020202020204" pitchFamily="34" charset="0"/>
              <a:buChar char="•"/>
            </a:pPr>
            <a:r>
              <a:rPr lang="fr-FR" sz="2000" dirty="0"/>
              <a:t>142 Wikipédia ID</a:t>
            </a:r>
          </a:p>
          <a:p>
            <a:pPr marL="285750" indent="-285750">
              <a:buFont typeface="Arial" panose="020B0604020202020204" pitchFamily="34" charset="0"/>
              <a:buChar char="•"/>
            </a:pPr>
            <a:r>
              <a:rPr lang="fr-FR" sz="2000" dirty="0"/>
              <a:t>141 ISNI ID</a:t>
            </a:r>
          </a:p>
          <a:p>
            <a:pPr marL="285750" indent="-285750">
              <a:buFont typeface="Arial" panose="020B0604020202020204" pitchFamily="34" charset="0"/>
              <a:buChar char="•"/>
            </a:pPr>
            <a:r>
              <a:rPr lang="fr-FR" sz="2000" dirty="0"/>
              <a:t>138 </a:t>
            </a:r>
            <a:r>
              <a:rPr lang="fr-FR" sz="2000" dirty="0" err="1"/>
              <a:t>spla</a:t>
            </a:r>
            <a:r>
              <a:rPr lang="fr-FR" sz="2000" dirty="0"/>
              <a:t> ID</a:t>
            </a:r>
          </a:p>
          <a:p>
            <a:pPr marL="285750" indent="-285750">
              <a:buFont typeface="Arial" panose="020B0604020202020204" pitchFamily="34" charset="0"/>
              <a:buChar char="•"/>
            </a:pPr>
            <a:r>
              <a:rPr lang="fr-FR" sz="2000" dirty="0"/>
              <a:t>108 ile en ile ID</a:t>
            </a:r>
          </a:p>
          <a:p>
            <a:pPr marL="285750" indent="-285750">
              <a:buFont typeface="Arial" panose="020B0604020202020204" pitchFamily="34" charset="0"/>
              <a:buChar char="•"/>
            </a:pPr>
            <a:r>
              <a:rPr lang="fr-FR" sz="2000" dirty="0"/>
              <a:t>2 ORCID 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2874223898"/>
              </p:ext>
            </p:extLst>
          </p:nvPr>
        </p:nvGraphicFramePr>
        <p:xfrm>
          <a:off x="6546563" y="2990309"/>
          <a:ext cx="5172686" cy="3098765"/>
        </p:xfrm>
        <a:graphic>
          <a:graphicData uri="http://schemas.openxmlformats.org/drawingml/2006/table">
            <a:tbl>
              <a:tblPr firstRow="1" bandRow="1">
                <a:tableStyleId>{5C22544A-7EE6-4342-B048-85BDC9FD1C3A}</a:tableStyleId>
              </a:tblPr>
              <a:tblGrid>
                <a:gridCol w="2586343">
                  <a:extLst>
                    <a:ext uri="{9D8B030D-6E8A-4147-A177-3AD203B41FA5}">
                      <a16:colId xmlns:a16="http://schemas.microsoft.com/office/drawing/2014/main" val="3217910626"/>
                    </a:ext>
                  </a:extLst>
                </a:gridCol>
                <a:gridCol w="2586343">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 obtenues via Wikidata</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58353" y="194306"/>
            <a:ext cx="8520600" cy="623400"/>
          </a:xfrm>
        </p:spPr>
        <p:txBody>
          <a:bodyPr>
            <a:normAutofit fontScale="90000"/>
          </a:bodyPr>
          <a:lstStyle/>
          <a:p>
            <a:r>
              <a:rPr lang="fr-FR" dirty="0"/>
              <a:t>Corpus final</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1061746" y="1313006"/>
            <a:ext cx="4707488" cy="394579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dirty="0" err="1">
                <a:latin typeface="+mj-lt"/>
                <a:ea typeface="Calibri" panose="020F0502020204030204" pitchFamily="34" charset="0"/>
              </a:rPr>
              <a:t>Programming</a:t>
            </a:r>
            <a:r>
              <a:rPr lang="fr-FR" dirty="0">
                <a:latin typeface="+mj-lt"/>
                <a:ea typeface="Calibri" panose="020F0502020204030204" pitchFamily="34" charset="0"/>
              </a:rPr>
              <a:t> </a:t>
            </a:r>
            <a:r>
              <a:rPr lang="fr-FR" dirty="0" err="1">
                <a:latin typeface="+mj-lt"/>
                <a:ea typeface="Calibri" panose="020F0502020204030204" pitchFamily="34" charset="0"/>
              </a:rPr>
              <a:t>Historian</a:t>
            </a:r>
            <a:r>
              <a:rPr lang="fr-FR" dirty="0">
                <a:latin typeface="+mj-lt"/>
                <a:ea typeface="Calibri" panose="020F0502020204030204" pitchFamily="34" charset="0"/>
              </a:rPr>
              <a:t> 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5"/>
          <a:srcRect t="18939"/>
          <a:stretch/>
        </p:blipFill>
        <p:spPr>
          <a:xfrm>
            <a:off x="335696" y="4020004"/>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4" y="5672945"/>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430" y="5137027"/>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3742864634"/>
              </p:ext>
            </p:extLst>
          </p:nvPr>
        </p:nvGraphicFramePr>
        <p:xfrm>
          <a:off x="5544484" y="357487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291133" y="1660375"/>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2747977866"/>
              </p:ext>
            </p:extLst>
          </p:nvPr>
        </p:nvGraphicFramePr>
        <p:xfrm>
          <a:off x="5544484" y="89007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ZoneTexte 9"/>
          <p:cNvSpPr txBox="1"/>
          <p:nvPr/>
        </p:nvSpPr>
        <p:spPr>
          <a:xfrm>
            <a:off x="484878" y="1157716"/>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50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376691155"/>
              </p:ext>
            </p:extLst>
          </p:nvPr>
        </p:nvGraphicFramePr>
        <p:xfrm>
          <a:off x="5882797" y="3233057"/>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190774"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52</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159696713"/>
                  </p:ext>
                </p:extLst>
              </p:nvPr>
            </p:nvGraphicFramePr>
            <p:xfrm>
              <a:off x="3623388" y="2164702"/>
              <a:ext cx="5417976" cy="33356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3623388" y="2164702"/>
                <a:ext cx="5417976" cy="3335694"/>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2332653" y="1287624"/>
            <a:ext cx="7192482" cy="369332"/>
          </a:xfrm>
          <a:prstGeom prst="rect">
            <a:avLst/>
          </a:prstGeom>
          <a:noFill/>
        </p:spPr>
        <p:txBody>
          <a:bodyPr wrap="none" rtlCol="0">
            <a:spAutoFit/>
          </a:bodyPr>
          <a:lstStyle/>
          <a:p>
            <a:r>
              <a:rPr lang="fr-FR" dirty="0"/>
              <a:t>Parmi les 156 auteurs non disparus nous avons 128 dates de naissances :</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678025" y="2921302"/>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50" y="1165453"/>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6320096" y="3006843"/>
            <a:ext cx="4145415" cy="3714631"/>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226376" y="4498355"/>
            <a:ext cx="6939534" cy="1661993"/>
          </a:xfrm>
          <a:prstGeom prst="rect">
            <a:avLst/>
          </a:prstGeom>
          <a:noFill/>
        </p:spPr>
        <p:txBody>
          <a:bodyPr wrap="square" rtlCol="0">
            <a:spAutoFit/>
          </a:bodyPr>
          <a:lstStyle/>
          <a:p>
            <a:r>
              <a:rPr lang="fr-FR" dirty="0"/>
              <a:t>Une vision linéaire mais quelques fait intéressants:</a:t>
            </a:r>
          </a:p>
          <a:p>
            <a:r>
              <a:rPr lang="fr-FR" sz="1600" dirty="0"/>
              <a:t>-métiers de la presse, du monde de l’art, de l’enseignement</a:t>
            </a:r>
          </a:p>
          <a:p>
            <a:pPr marL="285750" indent="-285750">
              <a:buFontTx/>
              <a:buChar char="-"/>
            </a:pPr>
            <a:r>
              <a:rPr lang="fr-FR" sz="1600" dirty="0"/>
              <a:t>« auteur » n’est définit qu’en seconde profession</a:t>
            </a:r>
          </a:p>
          <a:p>
            <a:pPr marL="285750" indent="-285750">
              <a:buFontTx/>
              <a:buChar char="-"/>
            </a:pPr>
            <a:r>
              <a:rPr lang="fr-FR" sz="1600" dirty="0"/>
              <a:t>« écrivain » et « poètes » sont deux notions très liés</a:t>
            </a:r>
          </a:p>
          <a:p>
            <a:pPr marL="285750" indent="-285750">
              <a:buFontTx/>
              <a:buChar char="-"/>
            </a:pPr>
            <a:r>
              <a:rPr lang="fr-FR" sz="1600" dirty="0"/>
              <a:t>les « universitaires » et « journaliste »  souvent ensuite écrivain</a:t>
            </a:r>
          </a:p>
          <a:p>
            <a:endParaRPr lang="fr-FR" dirty="0"/>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a:t>Les auteurs sur le Web </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5CBA9C07-0D51-488C-A808-544B599B620B}"/>
              </a:ext>
            </a:extLst>
          </p:cNvPr>
          <p:cNvSpPr txBox="1"/>
          <p:nvPr/>
        </p:nvSpPr>
        <p:spPr>
          <a:xfrm>
            <a:off x="7165104" y="2286200"/>
            <a:ext cx="3880421" cy="615553"/>
          </a:xfrm>
          <a:prstGeom prst="rect">
            <a:avLst/>
          </a:prstGeom>
          <a:noFill/>
        </p:spPr>
        <p:txBody>
          <a:bodyPr wrap="none" rtlCol="0">
            <a:spAutoFit/>
          </a:bodyPr>
          <a:lstStyle/>
          <a:p>
            <a:r>
              <a:rPr lang="fr-FR" sz="1600" dirty="0"/>
              <a:t>Majoritairement des sites personnels…</a:t>
            </a:r>
            <a:br>
              <a:rPr lang="fr-FR" dirty="0"/>
            </a:br>
            <a:r>
              <a:rPr lang="fr-FR" dirty="0"/>
              <a:t>Utilisation de la « </a:t>
            </a:r>
            <a:r>
              <a:rPr lang="fr-FR" dirty="0" err="1"/>
              <a:t>WaybackMachine</a:t>
            </a:r>
            <a:r>
              <a:rPr lang="fr-FR" dirty="0"/>
              <a:t> »</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pic>
        <p:nvPicPr>
          <p:cNvPr id="19" name="Picture 18">
            <a:extLst>
              <a:ext uri="{FF2B5EF4-FFF2-40B4-BE49-F238E27FC236}">
                <a16:creationId xmlns:a16="http://schemas.microsoft.com/office/drawing/2014/main" id="{CBD0FA3C-043F-4B7B-99B1-D3201918C6E0}"/>
              </a:ext>
            </a:extLst>
          </p:cNvPr>
          <p:cNvPicPr>
            <a:picLocks noChangeAspect="1"/>
          </p:cNvPicPr>
          <p:nvPr/>
        </p:nvPicPr>
        <p:blipFill>
          <a:blip r:embed="rId3"/>
          <a:stretch>
            <a:fillRect/>
          </a:stretch>
        </p:blipFill>
        <p:spPr>
          <a:xfrm>
            <a:off x="186330" y="2076396"/>
            <a:ext cx="4158581" cy="2740042"/>
          </a:xfrm>
          <a:prstGeom prst="rect">
            <a:avLst/>
          </a:prstGeom>
        </p:spPr>
      </p:pic>
      <p:pic>
        <p:nvPicPr>
          <p:cNvPr id="23" name="Picture 22">
            <a:extLst>
              <a:ext uri="{FF2B5EF4-FFF2-40B4-BE49-F238E27FC236}">
                <a16:creationId xmlns:a16="http://schemas.microsoft.com/office/drawing/2014/main" id="{83A25AB4-B2F0-44BE-A0B7-661FEF0BA869}"/>
              </a:ext>
            </a:extLst>
          </p:cNvPr>
          <p:cNvPicPr>
            <a:picLocks noChangeAspect="1"/>
          </p:cNvPicPr>
          <p:nvPr/>
        </p:nvPicPr>
        <p:blipFill rotWithShape="1">
          <a:blip r:embed="rId4"/>
          <a:srcRect b="11039"/>
          <a:stretch/>
        </p:blipFill>
        <p:spPr>
          <a:xfrm>
            <a:off x="2963779" y="998474"/>
            <a:ext cx="5803256" cy="3097588"/>
          </a:xfrm>
          <a:prstGeom prst="rect">
            <a:avLst/>
          </a:prstGeom>
        </p:spPr>
      </p:pic>
      <p:sp>
        <p:nvSpPr>
          <p:cNvPr id="20" name="Arrow: Right 19">
            <a:extLst>
              <a:ext uri="{FF2B5EF4-FFF2-40B4-BE49-F238E27FC236}">
                <a16:creationId xmlns:a16="http://schemas.microsoft.com/office/drawing/2014/main" id="{4ADCC9F9-1EE6-492B-825F-B38F2929BC77}"/>
              </a:ext>
            </a:extLst>
          </p:cNvPr>
          <p:cNvSpPr/>
          <p:nvPr/>
        </p:nvSpPr>
        <p:spPr>
          <a:xfrm rot="10800000">
            <a:off x="4457005" y="1527342"/>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7E661A13-1A96-4B74-B427-B5855B7E3162}"/>
              </a:ext>
            </a:extLst>
          </p:cNvPr>
          <p:cNvSpPr txBox="1"/>
          <p:nvPr/>
        </p:nvSpPr>
        <p:spPr>
          <a:xfrm>
            <a:off x="7010160" y="3646677"/>
            <a:ext cx="3790397" cy="338554"/>
          </a:xfrm>
          <a:prstGeom prst="rect">
            <a:avLst/>
          </a:prstGeom>
          <a:noFill/>
        </p:spPr>
        <p:txBody>
          <a:bodyPr wrap="none" rtlCol="0">
            <a:spAutoFit/>
          </a:bodyPr>
          <a:lstStyle/>
          <a:p>
            <a:r>
              <a:rPr lang="fr-FR" sz="1600" dirty="0"/>
              <a:t>Sur 9 références, 6 peuvent être observés :</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508042437"/>
              </p:ext>
            </p:extLst>
          </p:nvPr>
        </p:nvGraphicFramePr>
        <p:xfrm>
          <a:off x="6836099" y="4039640"/>
          <a:ext cx="4040155" cy="1516380"/>
        </p:xfrm>
        <a:graphic>
          <a:graphicData uri="http://schemas.openxmlformats.org/drawingml/2006/table">
            <a:tbl>
              <a:tblPr>
                <a:tableStyleId>{5940675A-B579-460E-94D1-54222C63F5DA}</a:tableStyleId>
              </a:tblPr>
              <a:tblGrid>
                <a:gridCol w="2198655">
                  <a:extLst>
                    <a:ext uri="{9D8B030D-6E8A-4147-A177-3AD203B41FA5}">
                      <a16:colId xmlns:a16="http://schemas.microsoft.com/office/drawing/2014/main" val="2854178574"/>
                    </a:ext>
                  </a:extLst>
                </a:gridCol>
                <a:gridCol w="1841500">
                  <a:extLst>
                    <a:ext uri="{9D8B030D-6E8A-4147-A177-3AD203B41FA5}">
                      <a16:colId xmlns:a16="http://schemas.microsoft.com/office/drawing/2014/main" val="3543880694"/>
                    </a:ext>
                  </a:extLst>
                </a:gridCol>
              </a:tblGrid>
              <a:tr h="182880">
                <a:tc>
                  <a:txBody>
                    <a:bodyPr/>
                    <a:lstStyle/>
                    <a:p>
                      <a:pPr algn="l" fontAlgn="b"/>
                      <a:r>
                        <a:rPr lang="fr-FR" sz="1200" u="none" strike="noStrike" dirty="0" err="1">
                          <a:effectLst/>
                        </a:rPr>
                        <a:t>siteweb</a:t>
                      </a:r>
                      <a:endParaRPr lang="fr-FR"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période de fonctionnements</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200" u="none" strike="noStrike">
                          <a:effectLst/>
                        </a:rPr>
                        <a:t>http://josaphat-robert-large</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[2004;2014]</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48150284"/>
                  </a:ext>
                </a:extLst>
              </a:tr>
              <a:tr h="182880">
                <a:tc>
                  <a:txBody>
                    <a:bodyPr/>
                    <a:lstStyle/>
                    <a:p>
                      <a:pPr algn="l" fontAlgn="b"/>
                      <a:r>
                        <a:rPr lang="fr-FR" sz="1200" u="none" strike="noStrike">
                          <a:effectLst/>
                        </a:rPr>
                        <a:t>http://www.franketienne.com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[2005;2008]</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56021910"/>
                  </a:ext>
                </a:extLst>
              </a:tr>
              <a:tr h="182880">
                <a:tc>
                  <a:txBody>
                    <a:bodyPr/>
                    <a:lstStyle/>
                    <a:p>
                      <a:pPr algn="l" fontAlgn="b"/>
                      <a:r>
                        <a:rPr lang="fr-FR" sz="1200" u="none" strike="noStrike">
                          <a:effectLst/>
                        </a:rPr>
                        <a:t>http://www.elifleurant.com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[2013;2017]</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200" u="sng" strike="noStrike">
                          <a:effectLst/>
                          <a:hlinkClick r:id="rId5"/>
                        </a:rPr>
                        <a:t>http://www.margaretmitchellarmand.com/</a:t>
                      </a:r>
                      <a:endParaRPr lang="fr-FR" sz="1200" b="0" i="0" u="sng" strike="noStrike">
                        <a:solidFill>
                          <a:srgbClr val="0563C1"/>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[2013;2018]</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200" u="none" strike="noStrike">
                          <a:effectLst/>
                        </a:rPr>
                        <a:t>http://www.elsieaugustave.com/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[2013;2017]</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182880">
                <a:tc>
                  <a:txBody>
                    <a:bodyPr/>
                    <a:lstStyle/>
                    <a:p>
                      <a:pPr algn="l" fontAlgn="b"/>
                      <a:r>
                        <a:rPr lang="fr-FR" sz="1200" u="none" strike="noStrike">
                          <a:effectLst/>
                        </a:rPr>
                        <a:t>http://jmlominy.com/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dirty="0">
                          <a:effectLst/>
                        </a:rPr>
                        <a:t>[2013;2017]</a:t>
                      </a:r>
                      <a:endParaRPr lang="fr-FR"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sp>
        <p:nvSpPr>
          <p:cNvPr id="29" name="Arrow: Right 28">
            <a:extLst>
              <a:ext uri="{FF2B5EF4-FFF2-40B4-BE49-F238E27FC236}">
                <a16:creationId xmlns:a16="http://schemas.microsoft.com/office/drawing/2014/main" id="{54247E0A-8949-462F-A7A7-3EC48F7B1353}"/>
              </a:ext>
            </a:extLst>
          </p:cNvPr>
          <p:cNvSpPr/>
          <p:nvPr/>
        </p:nvSpPr>
        <p:spPr>
          <a:xfrm>
            <a:off x="6931839" y="1754980"/>
            <a:ext cx="233265" cy="5029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6"/>
          <a:stretch>
            <a:fillRect/>
          </a:stretch>
        </p:blipFill>
        <p:spPr>
          <a:xfrm>
            <a:off x="8294276" y="2993036"/>
            <a:ext cx="1489519" cy="599232"/>
          </a:xfrm>
          <a:prstGeom prst="rect">
            <a:avLst/>
          </a:prstGeom>
        </p:spPr>
      </p:pic>
      <p:pic>
        <p:nvPicPr>
          <p:cNvPr id="31" name="Picture 30">
            <a:extLst>
              <a:ext uri="{FF2B5EF4-FFF2-40B4-BE49-F238E27FC236}">
                <a16:creationId xmlns:a16="http://schemas.microsoft.com/office/drawing/2014/main" id="{62A12F9D-2B77-4BCB-BB37-CD86E79CB88E}"/>
              </a:ext>
            </a:extLst>
          </p:cNvPr>
          <p:cNvPicPr>
            <a:picLocks noChangeAspect="1"/>
          </p:cNvPicPr>
          <p:nvPr/>
        </p:nvPicPr>
        <p:blipFill>
          <a:blip r:embed="rId7"/>
          <a:stretch>
            <a:fillRect/>
          </a:stretch>
        </p:blipFill>
        <p:spPr>
          <a:xfrm>
            <a:off x="542636" y="5086723"/>
            <a:ext cx="2847975" cy="657225"/>
          </a:xfrm>
          <a:prstGeom prst="rect">
            <a:avLst/>
          </a:prstGeom>
        </p:spPr>
      </p:pic>
      <p:sp>
        <p:nvSpPr>
          <p:cNvPr id="32" name="Arrow: Down 31">
            <a:extLst>
              <a:ext uri="{FF2B5EF4-FFF2-40B4-BE49-F238E27FC236}">
                <a16:creationId xmlns:a16="http://schemas.microsoft.com/office/drawing/2014/main" id="{FCA60F71-73AB-4094-8045-51166E18CB3D}"/>
              </a:ext>
            </a:extLst>
          </p:cNvPr>
          <p:cNvSpPr/>
          <p:nvPr/>
        </p:nvSpPr>
        <p:spPr>
          <a:xfrm>
            <a:off x="754838" y="4730281"/>
            <a:ext cx="335902"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7C44FAAD-FD98-4E22-95F9-5F9DC792A9B5}"/>
              </a:ext>
            </a:extLst>
          </p:cNvPr>
          <p:cNvSpPr txBox="1"/>
          <p:nvPr/>
        </p:nvSpPr>
        <p:spPr>
          <a:xfrm>
            <a:off x="542636" y="5771575"/>
            <a:ext cx="5872249" cy="584775"/>
          </a:xfrm>
          <a:prstGeom prst="rect">
            <a:avLst/>
          </a:prstGeom>
          <a:noFill/>
        </p:spPr>
        <p:txBody>
          <a:bodyPr wrap="none" rtlCol="0">
            <a:spAutoFit/>
          </a:bodyPr>
          <a:lstStyle/>
          <a:p>
            <a:r>
              <a:rPr lang="fr-FR" sz="1600" dirty="0"/>
              <a:t>Récupération des statistiques d’audiences:</a:t>
            </a:r>
            <a:br>
              <a:rPr lang="fr-FR" sz="1600" dirty="0"/>
            </a:br>
            <a:r>
              <a:rPr lang="fr-FR" sz="1400" dirty="0"/>
              <a:t>seul un site possèdent une audience significative de</a:t>
            </a:r>
            <a:r>
              <a:rPr lang="fr-FR" sz="1600" dirty="0"/>
              <a:t> 5700 visiteurs/ jours</a:t>
            </a:r>
          </a:p>
        </p:txBody>
      </p:sp>
      <p:sp>
        <p:nvSpPr>
          <p:cNvPr id="34" name="Rectangle 33">
            <a:extLst>
              <a:ext uri="{FF2B5EF4-FFF2-40B4-BE49-F238E27FC236}">
                <a16:creationId xmlns:a16="http://schemas.microsoft.com/office/drawing/2014/main" id="{51428EC2-3A6E-4C2A-B426-1FB87B6CF4F1}"/>
              </a:ext>
            </a:extLst>
          </p:cNvPr>
          <p:cNvSpPr/>
          <p:nvPr/>
        </p:nvSpPr>
        <p:spPr>
          <a:xfrm>
            <a:off x="542636" y="6259086"/>
            <a:ext cx="2519216" cy="307777"/>
          </a:xfrm>
          <a:prstGeom prst="rect">
            <a:avLst/>
          </a:prstGeom>
        </p:spPr>
        <p:txBody>
          <a:bodyPr wrap="none">
            <a:spAutoFit/>
          </a:bodyPr>
          <a:lstStyle/>
          <a:p>
            <a:r>
              <a:rPr lang="fr-FR" sz="1400" dirty="0"/>
              <a:t>&gt; https://florvilhaveson.fr.gd/</a:t>
            </a:r>
          </a:p>
        </p:txBody>
      </p:sp>
      <p:sp>
        <p:nvSpPr>
          <p:cNvPr id="35" name="TextBox 34">
            <a:extLst>
              <a:ext uri="{FF2B5EF4-FFF2-40B4-BE49-F238E27FC236}">
                <a16:creationId xmlns:a16="http://schemas.microsoft.com/office/drawing/2014/main" id="{B05930C9-3005-46B7-A98A-718D9EA49C4C}"/>
              </a:ext>
            </a:extLst>
          </p:cNvPr>
          <p:cNvSpPr txBox="1"/>
          <p:nvPr/>
        </p:nvSpPr>
        <p:spPr>
          <a:xfrm>
            <a:off x="7362783" y="1820576"/>
            <a:ext cx="3437774" cy="369332"/>
          </a:xfrm>
          <a:prstGeom prst="rect">
            <a:avLst/>
          </a:prstGeom>
          <a:noFill/>
        </p:spPr>
        <p:txBody>
          <a:bodyPr wrap="square" rtlCol="0">
            <a:spAutoFit/>
          </a:bodyPr>
          <a:lstStyle/>
          <a:p>
            <a:r>
              <a:rPr lang="fr-FR" dirty="0"/>
              <a:t>Ne fonctionnent plus</a:t>
            </a:r>
          </a:p>
        </p:txBody>
      </p:sp>
      <p:sp>
        <p:nvSpPr>
          <p:cNvPr id="36" name="TextBox 35">
            <a:extLst>
              <a:ext uri="{FF2B5EF4-FFF2-40B4-BE49-F238E27FC236}">
                <a16:creationId xmlns:a16="http://schemas.microsoft.com/office/drawing/2014/main" id="{2FDD9F92-D9A9-4296-A3F2-DE3F01FC5B04}"/>
              </a:ext>
            </a:extLst>
          </p:cNvPr>
          <p:cNvSpPr txBox="1"/>
          <p:nvPr/>
        </p:nvSpPr>
        <p:spPr>
          <a:xfrm>
            <a:off x="1090740" y="1681217"/>
            <a:ext cx="3437774" cy="369332"/>
          </a:xfrm>
          <a:prstGeom prst="rect">
            <a:avLst/>
          </a:prstGeom>
          <a:noFill/>
        </p:spPr>
        <p:txBody>
          <a:bodyPr wrap="square" rtlCol="0">
            <a:spAutoFit/>
          </a:bodyPr>
          <a:lstStyle/>
          <a:p>
            <a:r>
              <a:rPr lang="fr-FR" dirty="0"/>
              <a:t>Site web toujours en ligne</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55</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624573" y="1909761"/>
            <a:ext cx="9367152" cy="923330"/>
          </a:xfrm>
          <a:prstGeom prst="rect">
            <a:avLst/>
          </a:prstGeom>
          <a:noFill/>
        </p:spPr>
        <p:txBody>
          <a:bodyPr wrap="square" rtlCol="0">
            <a:spAutoFit/>
          </a:bodyPr>
          <a:lstStyle/>
          <a:p>
            <a:r>
              <a:rPr lang="fr-FR" dirty="0">
                <a:highlight>
                  <a:srgbClr val="FFFF00"/>
                </a:highlight>
              </a:rPr>
              <a:t> 142 entités ayant un </a:t>
            </a:r>
            <a:r>
              <a:rPr lang="fr-FR" dirty="0" err="1">
                <a:highlight>
                  <a:srgbClr val="FFFF00"/>
                </a:highlight>
              </a:rPr>
              <a:t>WikiId</a:t>
            </a:r>
            <a:r>
              <a:rPr lang="fr-FR" dirty="0">
                <a:highlight>
                  <a:srgbClr val="FFFF00"/>
                </a:highlight>
              </a:rPr>
              <a:t>, 124 ayant au moins une page </a:t>
            </a:r>
            <a:r>
              <a:rPr lang="fr-FR" dirty="0" err="1">
                <a:highlight>
                  <a:srgbClr val="FFFF00"/>
                </a:highlight>
              </a:rPr>
              <a:t>wikipédia</a:t>
            </a:r>
            <a:r>
              <a:rPr lang="fr-FR" dirty="0">
                <a:highlight>
                  <a:srgbClr val="FFFF00"/>
                </a:highlight>
              </a:rPr>
              <a:t>, </a:t>
            </a:r>
          </a:p>
          <a:p>
            <a:r>
              <a:rPr lang="fr-FR" dirty="0">
                <a:highlight>
                  <a:srgbClr val="FFFF00"/>
                </a:highlight>
              </a:rPr>
              <a:t>avec une moyenne proche de deux articles par </a:t>
            </a:r>
            <a:r>
              <a:rPr lang="fr-FR" dirty="0" err="1">
                <a:highlight>
                  <a:srgbClr val="FFFF00"/>
                </a:highlight>
              </a:rPr>
              <a:t>wikidataId</a:t>
            </a:r>
            <a:endParaRPr lang="fr-FR" dirty="0">
              <a:highlight>
                <a:srgbClr val="FFFF00"/>
              </a:highlight>
            </a:endParaRPr>
          </a:p>
          <a:p>
            <a:pPr marL="285750" indent="-285750">
              <a:buFont typeface="Arial" panose="020B0604020202020204" pitchFamily="34" charset="0"/>
              <a:buChar char="•"/>
            </a:pP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413167790"/>
              </p:ext>
            </p:extLst>
          </p:nvPr>
        </p:nvGraphicFramePr>
        <p:xfrm>
          <a:off x="1141445"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643028756"/>
              </p:ext>
            </p:extLst>
          </p:nvPr>
        </p:nvGraphicFramePr>
        <p:xfrm>
          <a:off x="5798976" y="2646363"/>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653243" y="282016"/>
            <a:ext cx="9466151" cy="5355312"/>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Des contributeurs différents par langue.</a:t>
            </a:r>
          </a:p>
          <a:p>
            <a:pPr marL="285750" indent="-285750">
              <a:buFont typeface="Arial" panose="020B0604020202020204" pitchFamily="34" charset="0"/>
              <a:buChar char="•"/>
            </a:pPr>
            <a:r>
              <a:rPr lang="fr-FR" dirty="0">
                <a:sym typeface="Wingdings" panose="05000000000000000000" pitchFamily="2" charset="2"/>
              </a:rPr>
              <a:t>Une distribution différente des contribution par langue :</a:t>
            </a:r>
          </a:p>
          <a:p>
            <a:pPr marL="742950" lvl="1" indent="-285750">
              <a:buFont typeface="Arial" panose="020B0604020202020204" pitchFamily="34" charset="0"/>
              <a:buChar char="•"/>
            </a:pPr>
            <a:r>
              <a:rPr lang="fr-FR" dirty="0">
                <a:sym typeface="Wingdings" panose="05000000000000000000" pitchFamily="2" charset="2"/>
              </a:rPr>
              <a:t>88% des articles haïtiens ont étés créés par le même contributeur</a:t>
            </a:r>
          </a:p>
          <a:p>
            <a:pPr marL="742950" lvl="1" indent="-285750">
              <a:buFont typeface="Arial" panose="020B0604020202020204" pitchFamily="34" charset="0"/>
              <a:buChar char="•"/>
            </a:pPr>
            <a:r>
              <a:rPr lang="fr-FR" dirty="0">
                <a:sym typeface="Wingdings" panose="05000000000000000000" pitchFamily="2" charset="2"/>
              </a:rPr>
              <a:t>En français 4 contributeurs ont créés 30% des pages</a:t>
            </a:r>
          </a:p>
          <a:p>
            <a:pPr marL="742950" lvl="1" indent="-285750">
              <a:buFont typeface="Arial" panose="020B0604020202020204" pitchFamily="34" charset="0"/>
              <a:buChar char="•"/>
            </a:pPr>
            <a:r>
              <a:rPr lang="fr-FR" dirty="0">
                <a:sym typeface="Wingdings" panose="05000000000000000000" pitchFamily="2" charset="2"/>
              </a:rPr>
              <a:t>En anglais 2 contributeurs sont à l’origine de 30% des pages</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Référencement dans </a:t>
            </a:r>
            <a:r>
              <a:rPr lang="fr-FR" dirty="0" err="1">
                <a:sym typeface="Wingdings" panose="05000000000000000000" pitchFamily="2" charset="2"/>
              </a:rPr>
              <a:t>wikipédia</a:t>
            </a:r>
            <a:r>
              <a:rPr lang="fr-FR" dirty="0">
                <a:sym typeface="Wingdings" panose="05000000000000000000" pitchFamily="2" charset="2"/>
              </a:rPr>
              <a:t> même : </a:t>
            </a:r>
          </a:p>
          <a:p>
            <a:pPr marL="742950" lvl="1" indent="-285750">
              <a:buFont typeface="Arial" panose="020B0604020202020204" pitchFamily="34" charset="0"/>
              <a:buChar char="•"/>
            </a:pPr>
            <a:r>
              <a:rPr lang="fr-FR" dirty="0">
                <a:sym typeface="Wingdings" panose="05000000000000000000" pitchFamily="2" charset="2"/>
              </a:rPr>
              <a:t>Aucun articles haïtien n’est pointés par d’autres articles</a:t>
            </a:r>
          </a:p>
          <a:p>
            <a:pPr marL="742950" lvl="1" indent="-285750">
              <a:buFont typeface="Arial" panose="020B0604020202020204" pitchFamily="34" charset="0"/>
              <a:buChar char="•"/>
            </a:pPr>
            <a:r>
              <a:rPr lang="fr-FR" dirty="0">
                <a:sym typeface="Wingdings" panose="05000000000000000000" pitchFamily="2" charset="2"/>
              </a:rPr>
              <a:t>Le </a:t>
            </a:r>
            <a:r>
              <a:rPr lang="fr-FR" dirty="0" err="1">
                <a:sym typeface="Wingdings" panose="05000000000000000000" pitchFamily="2" charset="2"/>
              </a:rPr>
              <a:t>wikipédia</a:t>
            </a:r>
            <a:r>
              <a:rPr lang="fr-FR" dirty="0">
                <a:sym typeface="Wingdings" panose="05000000000000000000" pitchFamily="2" charset="2"/>
              </a:rPr>
              <a:t> français réfèrent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d’édition, les pages en français sont les plus dynamiques, suivis des pages anglaises et enfin </a:t>
            </a:r>
            <a:r>
              <a:rPr lang="fr-FR" dirty="0" err="1">
                <a:sym typeface="Wingdings" panose="05000000000000000000" pitchFamily="2" charset="2"/>
              </a:rPr>
              <a:t>haitienne</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Les articles datent en moyenne d’il y a 9 à 10 ans, cependant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653243" y="282016"/>
            <a:ext cx="9466151" cy="2031325"/>
          </a:xfrm>
          <a:prstGeom prst="rect">
            <a:avLst/>
          </a:prstGeom>
          <a:noFill/>
        </p:spPr>
        <p:txBody>
          <a:bodyPr wrap="square" rtlCol="0">
            <a:spAutoFit/>
          </a:bodyPr>
          <a:lstStyle/>
          <a:p>
            <a:pPr marL="285750" indent="-285750">
              <a:buFont typeface="Arial" panose="020B0604020202020204" pitchFamily="34" charset="0"/>
              <a:buChar char="•"/>
            </a:pPr>
            <a:r>
              <a:rPr lang="fr-FR" dirty="0">
                <a:sym typeface="Wingdings" panose="05000000000000000000" pitchFamily="2" charset="2"/>
              </a:rPr>
              <a:t>Vis-à-vis du nombre de vues et du nombre d’édition, les pages en français sont les plus dynamiques, suivis des pages anglaises et enfin </a:t>
            </a:r>
            <a:r>
              <a:rPr lang="fr-FR" dirty="0" err="1">
                <a:sym typeface="Wingdings" panose="05000000000000000000" pitchFamily="2" charset="2"/>
              </a:rPr>
              <a:t>haitienne</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Les articles datent en moyenne d’il y a 9 à 10 ans, cependant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5" name="Picture 4">
            <a:extLst>
              <a:ext uri="{FF2B5EF4-FFF2-40B4-BE49-F238E27FC236}">
                <a16:creationId xmlns:a16="http://schemas.microsoft.com/office/drawing/2014/main" id="{7C5F17D9-FC0C-4C72-B275-1D6EDF54BD79}"/>
              </a:ext>
            </a:extLst>
          </p:cNvPr>
          <p:cNvPicPr>
            <a:picLocks noChangeAspect="1"/>
          </p:cNvPicPr>
          <p:nvPr/>
        </p:nvPicPr>
        <p:blipFill rotWithShape="1">
          <a:blip r:embed="rId2"/>
          <a:srcRect r="11597"/>
          <a:stretch/>
        </p:blipFill>
        <p:spPr>
          <a:xfrm>
            <a:off x="3478853" y="3429000"/>
            <a:ext cx="4052916" cy="2755631"/>
          </a:xfrm>
          <a:prstGeom prst="rect">
            <a:avLst/>
          </a:prstGeom>
        </p:spPr>
      </p:pic>
    </p:spTree>
    <p:extLst>
      <p:ext uri="{BB962C8B-B14F-4D97-AF65-F5344CB8AC3E}">
        <p14:creationId xmlns:p14="http://schemas.microsoft.com/office/powerpoint/2010/main" val="42993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63</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3277</TotalTime>
  <Words>2808</Words>
  <Application>Microsoft Office PowerPoint</Application>
  <PresentationFormat>Widescreen</PresentationFormat>
  <Paragraphs>442</Paragraphs>
  <Slides>64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Cartographier le Web et le visualiser…</vt:lpstr>
      <vt:lpstr>PowerPoint Presentation</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Corpus final</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Dans les &lt;div&gt;</vt:lpstr>
      <vt:lpstr>PowerPoint Presentation</vt:lpstr>
      <vt:lpstr>PowerPoint Presentation</vt:lpstr>
      <vt:lpstr>Partie 1 </vt:lpstr>
      <vt:lpstr>&lt;div&gt; bio</vt:lpstr>
      <vt:lpstr>&lt;div&gt; biblio</vt:lpstr>
      <vt:lpstr>&lt;div&gt; adresses web </vt:lpstr>
      <vt:lpstr>Fiche d’ Anderson  Dovilas</vt:lpstr>
      <vt:lpstr>PowerPoint Presentation</vt:lpstr>
      <vt:lpstr>PowerPoint Presentation</vt:lpstr>
      <vt:lpstr>PowerPoint Presentation</vt:lpstr>
      <vt:lpstr>PowerPoint Presentation</vt:lpstr>
      <vt:lpstr>PowerPoint Presentation</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auteurs sur le Web </vt:lpstr>
      <vt:lpstr>Les auteurs sur le Web </vt:lpstr>
      <vt:lpstr>PowerPoint Presentation</vt:lpstr>
      <vt:lpstr>PowerPoint Presentation</vt:lpstr>
      <vt:lpstr>PowerPoint Presentation</vt:lpstr>
      <vt:lpstr>PowerPoint Presentation</vt:lpstr>
      <vt:lpstr>PowerPoint Presentation</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152</cp:revision>
  <dcterms:created xsi:type="dcterms:W3CDTF">2020-01-21T15:26:20Z</dcterms:created>
  <dcterms:modified xsi:type="dcterms:W3CDTF">2021-02-01T14:40:38Z</dcterms:modified>
</cp:coreProperties>
</file>